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8" r:id="rId3"/>
    <p:sldId id="273" r:id="rId4"/>
    <p:sldId id="289" r:id="rId5"/>
    <p:sldId id="262" r:id="rId6"/>
    <p:sldId id="290" r:id="rId7"/>
    <p:sldId id="288" r:id="rId8"/>
    <p:sldId id="284" r:id="rId9"/>
    <p:sldId id="285" r:id="rId10"/>
    <p:sldId id="293" r:id="rId11"/>
    <p:sldId id="292" r:id="rId12"/>
    <p:sldId id="265" r:id="rId13"/>
    <p:sldId id="281" r:id="rId14"/>
    <p:sldId id="291" r:id="rId15"/>
    <p:sldId id="271" r:id="rId16"/>
    <p:sldId id="295" r:id="rId17"/>
    <p:sldId id="294" r:id="rId18"/>
  </p:sldIdLst>
  <p:sldSz cx="10691813" cy="7559675"/>
  <p:notesSz cx="7559675" cy="106918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3055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840">
          <p15:clr>
            <a:srgbClr val="000000"/>
          </p15:clr>
        </p15:guide>
        <p15:guide id="2" pos="2291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E42FDF-3BD0-49E5-82E5-553B4C38F3D9}">
  <a:tblStyle styleId="{57E42FDF-3BD0-49E5-82E5-553B4C38F3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6"/>
    <p:restoredTop sz="94662"/>
  </p:normalViewPr>
  <p:slideViewPr>
    <p:cSldViewPr snapToGrid="0">
      <p:cViewPr varScale="1">
        <p:scale>
          <a:sx n="139" d="100"/>
          <a:sy n="139" d="100"/>
        </p:scale>
        <p:origin x="2648" y="168"/>
      </p:cViewPr>
      <p:guideLst>
        <p:guide orient="horz" pos="2880"/>
        <p:guide pos="305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840"/>
        <p:guide pos="229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944324" y="812800"/>
            <a:ext cx="5669400" cy="4006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278312" y="0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 txBox="1"/>
          <p:nvPr/>
        </p:nvSpPr>
        <p:spPr>
          <a:xfrm>
            <a:off x="4278312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/>
          </a:p>
        </p:txBody>
      </p:sp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4563" y="812800"/>
            <a:ext cx="567055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75" cy="4811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15713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3136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b7db22697_0_8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/>
          </a:p>
        </p:txBody>
      </p:sp>
      <p:sp>
        <p:nvSpPr>
          <p:cNvPr id="146" name="Google Shape;146;g24b7db226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47" name="Google Shape;147;g24b7db22697_0_8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b7db22697_0_8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/>
          </a:p>
        </p:txBody>
      </p:sp>
      <p:sp>
        <p:nvSpPr>
          <p:cNvPr id="146" name="Google Shape;146;g24b7db226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47" name="Google Shape;147;g24b7db22697_0_8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215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b7db22697_0_8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/>
          </a:p>
        </p:txBody>
      </p:sp>
      <p:sp>
        <p:nvSpPr>
          <p:cNvPr id="146" name="Google Shape;146;g24b7db226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47" name="Google Shape;147;g24b7db22697_0_8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49114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4b7db22697_0_146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/>
          </a:p>
        </p:txBody>
      </p:sp>
      <p:sp>
        <p:nvSpPr>
          <p:cNvPr id="199" name="Google Shape;199;g24b7db22697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200" name="Google Shape;200;g24b7db22697_0_146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4b7db22697_0_15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fld>
            <a:endParaRPr/>
          </a:p>
        </p:txBody>
      </p:sp>
      <p:sp>
        <p:nvSpPr>
          <p:cNvPr id="208" name="Google Shape;208;g24b7db22697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209" name="Google Shape;209;g24b7db22697_0_15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4b7db22697_0_15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17</a:t>
            </a:fld>
            <a:endParaRPr/>
          </a:p>
        </p:txBody>
      </p:sp>
      <p:sp>
        <p:nvSpPr>
          <p:cNvPr id="208" name="Google Shape;208;g24b7db22697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209" name="Google Shape;209;g24b7db22697_0_15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2267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4bc9b10cb8_1_1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/>
          </a:p>
        </p:txBody>
      </p:sp>
      <p:sp>
        <p:nvSpPr>
          <p:cNvPr id="79" name="Google Shape;79;g24bc9b10cb8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80" name="Google Shape;80;g24bc9b10cb8_1_1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181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938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b7db22697_0_43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/>
          </a:p>
        </p:txBody>
      </p:sp>
      <p:sp>
        <p:nvSpPr>
          <p:cNvPr id="117" name="Google Shape;117;g24b7db2269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18" name="Google Shape;118;g24b7db22697_0_43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b7db22697_0_43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/>
          </a:p>
        </p:txBody>
      </p:sp>
      <p:sp>
        <p:nvSpPr>
          <p:cNvPr id="117" name="Google Shape;117;g24b7db2269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18" name="Google Shape;118;g24b7db22697_0_43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9146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5329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589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0563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64478" y="1094388"/>
            <a:ext cx="9963000" cy="3016800"/>
          </a:xfrm>
          <a:prstGeom prst="rect">
            <a:avLst/>
          </a:prstGeom>
        </p:spPr>
        <p:txBody>
          <a:bodyPr spcFirstLastPara="1" wrap="square" lIns="117425" tIns="117425" rIns="117425" bIns="117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1pPr>
            <a:lvl2pPr lvl="1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64468" y="4165643"/>
            <a:ext cx="9963000" cy="11652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64468" y="1625801"/>
            <a:ext cx="9963000" cy="2886000"/>
          </a:xfrm>
          <a:prstGeom prst="rect">
            <a:avLst/>
          </a:prstGeom>
        </p:spPr>
        <p:txBody>
          <a:bodyPr spcFirstLastPara="1" wrap="square" lIns="117425" tIns="117425" rIns="117425" bIns="117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64468" y="4633192"/>
            <a:ext cx="9963000" cy="19119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74650" algn="ctr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marL="914400" lvl="1" indent="-3429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ользовательский макет">
  <p:cSld name="Пользовательский макет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533759" y="300538"/>
            <a:ext cx="9619200" cy="12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dt" idx="10"/>
          </p:nvPr>
        </p:nvSpPr>
        <p:spPr>
          <a:xfrm>
            <a:off x="533758" y="6886965"/>
            <a:ext cx="24885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ftr" idx="11"/>
          </p:nvPr>
        </p:nvSpPr>
        <p:spPr>
          <a:xfrm>
            <a:off x="3657169" y="6886965"/>
            <a:ext cx="33879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7666248" y="6886965"/>
            <a:ext cx="24885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64468" y="3161354"/>
            <a:ext cx="9963000" cy="12372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7465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64468" y="1693927"/>
            <a:ext cx="4677000" cy="50214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5650483" y="1693927"/>
            <a:ext cx="4677000" cy="50214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64468" y="816630"/>
            <a:ext cx="3283500" cy="1110600"/>
          </a:xfrm>
          <a:prstGeom prst="rect">
            <a:avLst/>
          </a:prstGeom>
        </p:spPr>
        <p:txBody>
          <a:bodyPr spcFirstLastPara="1" wrap="square" lIns="117425" tIns="117425" rIns="117425" bIns="117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64468" y="2042457"/>
            <a:ext cx="3283500" cy="46731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573245" y="661638"/>
            <a:ext cx="7445700" cy="60126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5346000" y="-184"/>
            <a:ext cx="5346000" cy="756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17425" tIns="117425" rIns="117425" bIns="117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310447" y="1812541"/>
            <a:ext cx="4730100" cy="2178600"/>
          </a:xfrm>
          <a:prstGeom prst="rect">
            <a:avLst/>
          </a:prstGeom>
        </p:spPr>
        <p:txBody>
          <a:bodyPr spcFirstLastPara="1" wrap="square" lIns="117425" tIns="117425" rIns="117425" bIns="117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310447" y="4120005"/>
            <a:ext cx="4730100" cy="18153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5775715" y="1064257"/>
            <a:ext cx="4486500" cy="54309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marL="457200" lvl="0" indent="-37465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64468" y="6218168"/>
            <a:ext cx="7014300" cy="8895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746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Char char="●"/>
              <a:defRPr sz="2300">
                <a:solidFill>
                  <a:schemeClr val="dk2"/>
                </a:solidFill>
              </a:defRPr>
            </a:lvl1pPr>
            <a:lvl2pPr marL="914400" lvl="1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marL="1371600" lvl="2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marL="1828800" lvl="3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marL="2286000" lvl="4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marL="2743200" lvl="5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marL="3200400" lvl="6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marL="3657600" lvl="7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marL="4114800" lvl="8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subTitle" idx="4294967295"/>
          </p:nvPr>
        </p:nvSpPr>
        <p:spPr>
          <a:xfrm>
            <a:off x="535406" y="1533206"/>
            <a:ext cx="9621000" cy="3850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310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 New Roman"/>
              <a:buNone/>
            </a:pPr>
            <a:r>
              <a:rPr lang="en-US" sz="3800" b="1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Метод</a:t>
            </a:r>
            <a:r>
              <a:rPr lang="en-US" sz="38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38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сжатия статических</a:t>
            </a: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 New Roman"/>
              <a:buNone/>
            </a:pPr>
            <a:r>
              <a:rPr lang="ru-RU" sz="38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изображений без потерь на основе алгоритма Хаффмана</a:t>
            </a:r>
            <a:endParaRPr lang="ru-RU" sz="4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 New Roman"/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296301" y="5593154"/>
            <a:ext cx="100995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71050" rIns="104825" bIns="52425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000"/>
              <a:buFont typeface="Arial"/>
              <a:buNone/>
            </a:pPr>
            <a:r>
              <a:rPr lang="en-US" sz="2300" i="0" u="none" strike="noStrike" cap="none" dirty="0" err="1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Студент</a:t>
            </a:r>
            <a:r>
              <a:rPr lang="en-US" sz="2300" i="0" u="none" strike="noStrike" cap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ru-RU" sz="2300" dirty="0" err="1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Ковалец</a:t>
            </a:r>
            <a:r>
              <a:rPr lang="en-US" sz="2300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2300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Кирилл Эдуардович </a:t>
            </a:r>
            <a:r>
              <a:rPr lang="en-US" sz="2300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ИУ7-</a:t>
            </a:r>
            <a:r>
              <a:rPr lang="ru-RU" sz="2300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42М</a:t>
            </a: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000"/>
              <a:buFont typeface="Arial"/>
              <a:buNone/>
            </a:pPr>
            <a:r>
              <a:rPr lang="en-US" sz="2300" i="0" u="none" strike="noStrike" cap="none" dirty="0" err="1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Научный</a:t>
            </a:r>
            <a:r>
              <a:rPr lang="en-US" sz="2300" i="0" u="none" strike="noStrike" cap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00" i="0" u="none" strike="noStrike" cap="none" dirty="0" err="1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руководитель</a:t>
            </a:r>
            <a:r>
              <a:rPr lang="en-US" sz="2300" i="0" u="none" strike="noStrike" cap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ru-RU" sz="2300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Новик Наталья Владимировна</a:t>
            </a: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4196086" y="6744216"/>
            <a:ext cx="22998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5625" tIns="115625" rIns="115625" bIns="1156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 err="1">
                <a:latin typeface="Times New Roman"/>
                <a:ea typeface="Times New Roman"/>
                <a:cs typeface="Times New Roman"/>
                <a:sym typeface="Times New Roman"/>
              </a:rPr>
              <a:t>М</a:t>
            </a:r>
            <a:r>
              <a:rPr lang="ru-RU" sz="2300" dirty="0" err="1">
                <a:latin typeface="Times New Roman"/>
                <a:ea typeface="Times New Roman"/>
                <a:cs typeface="Times New Roman"/>
                <a:sym typeface="Times New Roman"/>
              </a:rPr>
              <a:t>осква</a:t>
            </a:r>
            <a:r>
              <a:rPr lang="en-US" sz="2300" dirty="0">
                <a:latin typeface="Times New Roman"/>
                <a:ea typeface="Times New Roman"/>
                <a:cs typeface="Times New Roman"/>
                <a:sym typeface="Times New Roman"/>
              </a:rPr>
              <a:t>, 202</a:t>
            </a:r>
            <a:r>
              <a:rPr lang="ru-RU" sz="2300" dirty="0"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Федеральное государственное автономное образовательное учреждение высшего образования…">
            <a:extLst>
              <a:ext uri="{FF2B5EF4-FFF2-40B4-BE49-F238E27FC236}">
                <a16:creationId xmlns:a16="http://schemas.microsoft.com/office/drawing/2014/main" id="{F8F5F471-5BDF-CA46-3A0F-393828D2076B}"/>
              </a:ext>
            </a:extLst>
          </p:cNvPr>
          <p:cNvSpPr txBox="1"/>
          <p:nvPr/>
        </p:nvSpPr>
        <p:spPr>
          <a:xfrm>
            <a:off x="1089099" y="276213"/>
            <a:ext cx="9631742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 sz="1300"/>
            </a:pP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государственное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автономное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образовательное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учреждение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высшего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образования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>
              <a:defRPr sz="1300"/>
            </a:pP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Московский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государственный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технический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университет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имени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Н.Э.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Баумана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>
              <a:defRPr sz="1300"/>
            </a:pP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национальный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исследовательский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университет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)»</a:t>
            </a:r>
          </a:p>
          <a:p>
            <a:pPr algn="ctr">
              <a:defRPr sz="1300"/>
            </a:pP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(МГТУ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Н.Э.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Баумана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5" name="IMG_0401.jpeg" descr="IMG_0401.jpeg">
            <a:extLst>
              <a:ext uri="{FF2B5EF4-FFF2-40B4-BE49-F238E27FC236}">
                <a16:creationId xmlns:a16="http://schemas.microsoft.com/office/drawing/2014/main" id="{67DFF9F7-7966-2E6B-BC28-1BBE5105D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68" y="276853"/>
            <a:ext cx="912721" cy="10470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BDCD2BA2-F483-EDD3-BD4C-1581B445247B}"/>
              </a:ext>
            </a:extLst>
          </p:cNvPr>
          <p:cNvSpPr txBox="1"/>
          <p:nvPr/>
        </p:nvSpPr>
        <p:spPr>
          <a:xfrm>
            <a:off x="239108" y="496885"/>
            <a:ext cx="10211178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ru-RU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Используемые программные средства для реализации метода</a:t>
            </a:r>
          </a:p>
        </p:txBody>
      </p:sp>
      <p:sp>
        <p:nvSpPr>
          <p:cNvPr id="4" name="Google Shape;96;p17">
            <a:extLst>
              <a:ext uri="{FF2B5EF4-FFF2-40B4-BE49-F238E27FC236}">
                <a16:creationId xmlns:a16="http://schemas.microsoft.com/office/drawing/2014/main" id="{D805EFED-B1ED-B766-1AF4-DABD59E78248}"/>
              </a:ext>
            </a:extLst>
          </p:cNvPr>
          <p:cNvSpPr txBox="1"/>
          <p:nvPr/>
        </p:nvSpPr>
        <p:spPr>
          <a:xfrm>
            <a:off x="389631" y="1609350"/>
            <a:ext cx="10047381" cy="5501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106500" rIns="106500" bIns="106500" anchor="t" anchorCtr="0">
            <a:spAutoFit/>
          </a:bodyPr>
          <a:lstStyle/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21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Python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язык программирования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2100" b="1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tkinter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библиотека для создания графического интерфейса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100" dirty="0">
              <a:latin typeface="Times New Roman" panose="02020603050405020304" pitchFamily="18" charset="0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" sz="2100" b="1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matplotlib.pyplot</a:t>
            </a:r>
            <a:r>
              <a:rPr lang="en" sz="21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модуль, предоставляющий функции для создания графиков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" sz="2100" b="1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matplotlib.offsetbox</a:t>
            </a:r>
            <a:r>
              <a:rPr lang="en-US" sz="21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модуль, предоставляющий возможность размещения текстовых и графических элементов на построенных графиках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  <a:endParaRPr lang="ru-RU" sz="2100" b="1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" sz="2100" b="1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bitarray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библиотека для работы с массивами битов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(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использовалась при сжатии данных методом Хаффмана)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</a:p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21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progress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библиотека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используемая для отображения прогресса этапов сжатия и распаковки изображений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9196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BDCD2BA2-F483-EDD3-BD4C-1581B445247B}"/>
              </a:ext>
            </a:extLst>
          </p:cNvPr>
          <p:cNvSpPr txBox="1"/>
          <p:nvPr/>
        </p:nvSpPr>
        <p:spPr>
          <a:xfrm>
            <a:off x="777587" y="496885"/>
            <a:ext cx="9199533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en-US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UML-</a:t>
            </a:r>
            <a:r>
              <a:rPr lang="ru-RU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диаграмма компонентов разработанного ПО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DAC308-D2BB-AA9A-4C5F-676EDCA56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946" y="2125415"/>
            <a:ext cx="8842534" cy="450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14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/>
        </p:nvSpPr>
        <p:spPr>
          <a:xfrm>
            <a:off x="2639095" y="1757443"/>
            <a:ext cx="184588" cy="355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3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57DC7E-D30F-ACA3-3314-0BAD303573A2}"/>
              </a:ext>
            </a:extLst>
          </p:cNvPr>
          <p:cNvSpPr txBox="1"/>
          <p:nvPr/>
        </p:nvSpPr>
        <p:spPr>
          <a:xfrm>
            <a:off x="6026552" y="6869008"/>
            <a:ext cx="2890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работы программы</a:t>
            </a:r>
          </a:p>
        </p:txBody>
      </p:sp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41E0A245-C0E9-F9EE-7C89-739B9AB95AEB}"/>
              </a:ext>
            </a:extLst>
          </p:cNvPr>
          <p:cNvSpPr txBox="1"/>
          <p:nvPr/>
        </p:nvSpPr>
        <p:spPr>
          <a:xfrm>
            <a:off x="239108" y="157291"/>
            <a:ext cx="10167635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Результаты</a:t>
            </a:r>
            <a:r>
              <a:rPr lang="en-US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сжатия изображения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ADAA045-F4F1-E41F-9171-54566EFF8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859" y="1073707"/>
            <a:ext cx="2900862" cy="193390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ED36209-80CC-7F73-D077-C625B4EC41CA}"/>
              </a:ext>
            </a:extLst>
          </p:cNvPr>
          <p:cNvSpPr txBox="1"/>
          <p:nvPr/>
        </p:nvSpPr>
        <p:spPr>
          <a:xfrm>
            <a:off x="796859" y="3019027"/>
            <a:ext cx="2900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Сжимаемое изображение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99F19D-E0A9-7931-9472-0447251214C7}"/>
              </a:ext>
            </a:extLst>
          </p:cNvPr>
          <p:cNvSpPr txBox="1"/>
          <p:nvPr/>
        </p:nvSpPr>
        <p:spPr>
          <a:xfrm>
            <a:off x="519708" y="6692045"/>
            <a:ext cx="3308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сжатого изображения с исходным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8B90B5B-45D8-135F-10CC-5EDC30075B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9641" y="882628"/>
            <a:ext cx="6514940" cy="62354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A4A7A6-62E8-1E52-28D3-8796F7025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781" y="3411182"/>
            <a:ext cx="3059179" cy="333728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3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71ADBF64-3300-A421-8D75-89CACA803A17}"/>
              </a:ext>
            </a:extLst>
          </p:cNvPr>
          <p:cNvSpPr txBox="1"/>
          <p:nvPr/>
        </p:nvSpPr>
        <p:spPr>
          <a:xfrm>
            <a:off x="239108" y="157291"/>
            <a:ext cx="10167635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Сравнение методов сжатия изображений</a:t>
            </a:r>
          </a:p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(по степени сжатия)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B21E2-5D30-C800-7AD8-6035B797AEB8}"/>
              </a:ext>
            </a:extLst>
          </p:cNvPr>
          <p:cNvSpPr txBox="1"/>
          <p:nvPr/>
        </p:nvSpPr>
        <p:spPr>
          <a:xfrm>
            <a:off x="962702" y="1497630"/>
            <a:ext cx="9000403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График показывает, на сколько процентов от изначального размера файла удалось сжать изображение.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FF43741-04F9-9DEE-B199-0D341B5B7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03" y="2308811"/>
            <a:ext cx="8526737" cy="511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618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3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71ADBF64-3300-A421-8D75-89CACA803A17}"/>
              </a:ext>
            </a:extLst>
          </p:cNvPr>
          <p:cNvSpPr txBox="1"/>
          <p:nvPr/>
        </p:nvSpPr>
        <p:spPr>
          <a:xfrm>
            <a:off x="239108" y="157291"/>
            <a:ext cx="10167635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Сравнение методов сжатия изображений</a:t>
            </a:r>
          </a:p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(по размеру данных для распаковки)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B21E2-5D30-C800-7AD8-6035B797AEB8}"/>
              </a:ext>
            </a:extLst>
          </p:cNvPr>
          <p:cNvSpPr txBox="1"/>
          <p:nvPr/>
        </p:nvSpPr>
        <p:spPr>
          <a:xfrm>
            <a:off x="962702" y="1497630"/>
            <a:ext cx="9000403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График показывает, сколько процентов от размера сжатого файла занимает информация для его распаковки.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C64C723-55C6-EF64-D687-93744C12A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42" y="2341589"/>
            <a:ext cx="8577538" cy="509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138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9E371062-C62D-2AA5-1F01-3D7D1670C29D}"/>
              </a:ext>
            </a:extLst>
          </p:cNvPr>
          <p:cNvSpPr txBox="1"/>
          <p:nvPr/>
        </p:nvSpPr>
        <p:spPr>
          <a:xfrm>
            <a:off x="239109" y="496885"/>
            <a:ext cx="10156748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Arial"/>
              <a:buNone/>
            </a:pPr>
            <a:r>
              <a:rPr lang="en-US" sz="4000" b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Заключение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3847C2-49C9-FCE6-A86D-50C91FC450AD}"/>
              </a:ext>
            </a:extLst>
          </p:cNvPr>
          <p:cNvSpPr txBox="1"/>
          <p:nvPr/>
        </p:nvSpPr>
        <p:spPr>
          <a:xfrm>
            <a:off x="479005" y="1464963"/>
            <a:ext cx="99400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выполнения работы цель была достигнута, а все поставленные задачи выполнены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82;p16">
            <a:extLst>
              <a:ext uri="{FF2B5EF4-FFF2-40B4-BE49-F238E27FC236}">
                <a16:creationId xmlns:a16="http://schemas.microsoft.com/office/drawing/2014/main" id="{FBCDE272-E724-A555-BAB5-4B14AE52F422}"/>
              </a:ext>
            </a:extLst>
          </p:cNvPr>
          <p:cNvSpPr txBox="1"/>
          <p:nvPr/>
        </p:nvSpPr>
        <p:spPr>
          <a:xfrm>
            <a:off x="656108" y="2586971"/>
            <a:ext cx="9379595" cy="3320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74150" rIns="104825" bIns="52425" anchor="t" anchorCtr="0">
            <a:no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 аналитический обзор известных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методов сжатия </a:t>
            </a: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статических 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изображений</a:t>
            </a:r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 метод сжатия статических изображений без потерь на основе алгоритма Хаффмана</a:t>
            </a:r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700" b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разработано программное обеспечение для демонстрации работы созданного метода;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проведено сравнение разработанного </a:t>
            </a: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метода с аналогами по степени сжатия изображений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B775B43A-591A-8D1C-9E01-4532171404DD}"/>
              </a:ext>
            </a:extLst>
          </p:cNvPr>
          <p:cNvSpPr txBox="1"/>
          <p:nvPr/>
        </p:nvSpPr>
        <p:spPr>
          <a:xfrm>
            <a:off x="239109" y="496885"/>
            <a:ext cx="10167634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rgbClr val="FFFFFF"/>
              </a:buClr>
              <a:buSzPts val="4700"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Направление дальнейшего развития</a:t>
            </a:r>
            <a:endParaRPr lang="ru-RU"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Arial"/>
              <a:buNone/>
            </a:pP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768AA4-5A02-26F5-23A2-384ED3310753}"/>
              </a:ext>
            </a:extLst>
          </p:cNvPr>
          <p:cNvSpPr txBox="1"/>
          <p:nvPr/>
        </p:nvSpPr>
        <p:spPr>
          <a:xfrm>
            <a:off x="761743" y="1808441"/>
            <a:ext cx="9122366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поддержку сжатия файлов, отличных от изображений.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Уменьшить размер сжатого файла путем оптимизации данных, требуемых для распаковки изображения.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алгоритмы управления сжатием файлов в зависимости от особенностей исходных изображений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B775B43A-591A-8D1C-9E01-4532171404DD}"/>
              </a:ext>
            </a:extLst>
          </p:cNvPr>
          <p:cNvSpPr txBox="1"/>
          <p:nvPr/>
        </p:nvSpPr>
        <p:spPr>
          <a:xfrm>
            <a:off x="239109" y="496885"/>
            <a:ext cx="10167634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rgbClr val="FFFFFF"/>
              </a:buClr>
              <a:buSzPts val="4700"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Научная публикация</a:t>
            </a:r>
            <a:endParaRPr lang="ru-RU"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Arial"/>
              <a:buNone/>
            </a:pPr>
            <a:endParaRPr lang="ru-RU"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EEEF6A-03F4-6DAD-3C48-F5C7AC3438D4}"/>
              </a:ext>
            </a:extLst>
          </p:cNvPr>
          <p:cNvSpPr txBox="1"/>
          <p:nvPr/>
        </p:nvSpPr>
        <p:spPr>
          <a:xfrm>
            <a:off x="466669" y="1856154"/>
            <a:ext cx="980509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7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Ковалец</a:t>
            </a:r>
            <a:r>
              <a:rPr lang="ru-RU" sz="2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К. Э., Новик Н. В. </a:t>
            </a:r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 сжатия статических изображений на основе алгоритма Хаффмана // Вестник Российского нового университета. Серия: Сложные системы: модели, анализ и управление. – 2025. – № 2. (Рецензируемое издание ВАК в области физико-математических наук)</a:t>
            </a:r>
          </a:p>
        </p:txBody>
      </p:sp>
    </p:spTree>
    <p:extLst>
      <p:ext uri="{BB962C8B-B14F-4D97-AF65-F5344CB8AC3E}">
        <p14:creationId xmlns:p14="http://schemas.microsoft.com/office/powerpoint/2010/main" val="2793767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760858" y="3533707"/>
            <a:ext cx="9379595" cy="3320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74150" rIns="104825" bIns="52425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провести аналитический обзор известных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методов сжатия </a:t>
            </a: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статических 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изображений</a:t>
            </a:r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метод сжатия статических изображений без потерь на основе алгоритма Хаффмана</a:t>
            </a:r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700" b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программное обеспечение для демонстрации работы созданного метода;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провести сравнение разработанного </a:t>
            </a: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метода с аналогами по степени сжатия изображений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83" name="Google Shape;83;p16"/>
          <p:cNvSpPr txBox="1"/>
          <p:nvPr/>
        </p:nvSpPr>
        <p:spPr>
          <a:xfrm>
            <a:off x="239108" y="496885"/>
            <a:ext cx="10211177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Arial"/>
              <a:buNone/>
            </a:pPr>
            <a:r>
              <a:rPr lang="en-US" sz="4000" b="1" i="0" u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</a:t>
            </a:r>
            <a:r>
              <a:rPr lang="en-US" sz="40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4000" b="1" i="0" u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</a:t>
            </a:r>
            <a:r>
              <a:rPr lang="en-US" sz="40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4000" b="1" i="0" u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задачи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615665" y="1738396"/>
            <a:ext cx="9016016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74150" rIns="104825" bIns="52425" anchor="t" anchorCtr="0">
            <a:noAutofit/>
          </a:bodyPr>
          <a:lstStyle/>
          <a:p>
            <a:pPr marL="0" marR="0" lvl="0" indent="0" algn="just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Font typeface="Arial"/>
              <a:buNone/>
            </a:pPr>
            <a:r>
              <a:rPr lang="ru-RU" sz="2700" b="1" i="0" u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 работы:</a:t>
            </a:r>
            <a:r>
              <a:rPr lang="ru-RU" sz="2700" i="0" u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2700" dirty="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разработать метод сжатия статических изображений без потерь на основе алгоритма Хаффмана.</a:t>
            </a:r>
            <a:endParaRPr lang="ru-RU" sz="2700" dirty="0">
              <a:solidFill>
                <a:srgbClr val="11111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615665" y="3017407"/>
            <a:ext cx="1761142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74150" rIns="104825" bIns="52425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Font typeface="Arial"/>
              <a:buNone/>
            </a:pPr>
            <a:r>
              <a:rPr lang="en-US" sz="2700" b="1" i="0" u="none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Задачи</a:t>
            </a:r>
            <a:r>
              <a:rPr lang="en-US" sz="2700" b="1" i="0" u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7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graphicFrame>
        <p:nvGraphicFramePr>
          <p:cNvPr id="95" name="Google Shape;95;p17"/>
          <p:cNvGraphicFramePr/>
          <p:nvPr>
            <p:extLst>
              <p:ext uri="{D42A27DB-BD31-4B8C-83A1-F6EECF244321}">
                <p14:modId xmlns:p14="http://schemas.microsoft.com/office/powerpoint/2010/main" val="971788978"/>
              </p:ext>
            </p:extLst>
          </p:nvPr>
        </p:nvGraphicFramePr>
        <p:xfrm>
          <a:off x="710268" y="3458949"/>
          <a:ext cx="9196504" cy="3576120"/>
        </p:xfrm>
        <a:graphic>
          <a:graphicData uri="http://schemas.openxmlformats.org/drawingml/2006/table">
            <a:tbl>
              <a:tblPr>
                <a:noFill/>
                <a:tableStyleId>{57E42FDF-3BD0-49E5-82E5-553B4C38F3D9}</a:tableStyleId>
              </a:tblPr>
              <a:tblGrid>
                <a:gridCol w="28106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91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75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757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6155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5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Метод сжатия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К1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К2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К3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К4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RLE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LZW (</a:t>
                      </a:r>
                      <a:r>
                        <a:rPr lang="ru-RU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словарный алгоритм</a:t>
                      </a: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)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Унарное кодирование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</a:p>
                  </a:txBody>
                  <a:tcPr marL="67350" marR="67350" marT="84650" marB="8465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Метод Хаффмана</a:t>
                      </a: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Арифметическое кодирование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5C417DA4-CA3A-934F-EE6F-8361B1235F00}"/>
              </a:ext>
            </a:extLst>
          </p:cNvPr>
          <p:cNvSpPr txBox="1"/>
          <p:nvPr/>
        </p:nvSpPr>
        <p:spPr>
          <a:xfrm>
            <a:off x="710267" y="471103"/>
            <a:ext cx="9367347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Сравнение методов сжатия без потерь</a:t>
            </a:r>
          </a:p>
        </p:txBody>
      </p:sp>
      <p:sp>
        <p:nvSpPr>
          <p:cNvPr id="3" name="Google Shape;96;p17">
            <a:extLst>
              <a:ext uri="{FF2B5EF4-FFF2-40B4-BE49-F238E27FC236}">
                <a16:creationId xmlns:a16="http://schemas.microsoft.com/office/drawing/2014/main" id="{3C3B9EBD-1679-9D0A-A334-F73EA022C59D}"/>
              </a:ext>
            </a:extLst>
          </p:cNvPr>
          <p:cNvSpPr txBox="1"/>
          <p:nvPr/>
        </p:nvSpPr>
        <p:spPr>
          <a:xfrm>
            <a:off x="409951" y="1520870"/>
            <a:ext cx="9667663" cy="1830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106500" rIns="106500" bIns="106500" anchor="t" anchorCtr="0">
            <a:spAutoFit/>
          </a:bodyPr>
          <a:lstStyle/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К1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в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озможность </a:t>
            </a:r>
            <a:r>
              <a:rPr lang="ru-RU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кодирования данных за один проход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en-US" sz="21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отсутствие н</a:t>
            </a:r>
            <a:r>
              <a:rPr lang="ru-RU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еобходимости в таблице частот пикселей сжимаемого изображения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10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К3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н</a:t>
            </a:r>
            <a:r>
              <a:rPr lang="ru-RU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аличие в зашифрованном сообщении информации для распаковщика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К4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н</a:t>
            </a:r>
            <a:r>
              <a:rPr lang="ru-RU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аличие у каждого сжатого пикселя своего кода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1155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graphicFrame>
        <p:nvGraphicFramePr>
          <p:cNvPr id="95" name="Google Shape;95;p17"/>
          <p:cNvGraphicFramePr/>
          <p:nvPr>
            <p:extLst>
              <p:ext uri="{D42A27DB-BD31-4B8C-83A1-F6EECF244321}">
                <p14:modId xmlns:p14="http://schemas.microsoft.com/office/powerpoint/2010/main" val="283145385"/>
              </p:ext>
            </p:extLst>
          </p:nvPr>
        </p:nvGraphicFramePr>
        <p:xfrm>
          <a:off x="710268" y="3394941"/>
          <a:ext cx="9196504" cy="2936040"/>
        </p:xfrm>
        <a:graphic>
          <a:graphicData uri="http://schemas.openxmlformats.org/drawingml/2006/table">
            <a:tbl>
              <a:tblPr>
                <a:noFill/>
                <a:tableStyleId>{57E42FDF-3BD0-49E5-82E5-553B4C38F3D9}</a:tableStyleId>
              </a:tblPr>
              <a:tblGrid>
                <a:gridCol w="22056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41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75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757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6155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5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Метод сжатия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К1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К2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К3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К4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RGB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аддитивный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RGBA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аддитивный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CMYK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субтрактивный</a:t>
                      </a: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</a:p>
                  </a:txBody>
                  <a:tcPr marL="67350" marR="67350" marT="84650" marB="8465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LAB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перцепционный</a:t>
                      </a: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HSB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перцепционный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5C417DA4-CA3A-934F-EE6F-8361B1235F00}"/>
              </a:ext>
            </a:extLst>
          </p:cNvPr>
          <p:cNvSpPr txBox="1"/>
          <p:nvPr/>
        </p:nvSpPr>
        <p:spPr>
          <a:xfrm>
            <a:off x="710267" y="471103"/>
            <a:ext cx="9367347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Выбор цветовой модели</a:t>
            </a:r>
          </a:p>
        </p:txBody>
      </p:sp>
      <p:sp>
        <p:nvSpPr>
          <p:cNvPr id="3" name="Google Shape;96;p17">
            <a:extLst>
              <a:ext uri="{FF2B5EF4-FFF2-40B4-BE49-F238E27FC236}">
                <a16:creationId xmlns:a16="http://schemas.microsoft.com/office/drawing/2014/main" id="{3C3B9EBD-1679-9D0A-A334-F73EA022C59D}"/>
              </a:ext>
            </a:extLst>
          </p:cNvPr>
          <p:cNvSpPr txBox="1"/>
          <p:nvPr/>
        </p:nvSpPr>
        <p:spPr>
          <a:xfrm>
            <a:off x="409951" y="1667174"/>
            <a:ext cx="9667663" cy="1507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106500" rIns="106500" bIns="106500" anchor="t" anchorCtr="0">
            <a:spAutoFit/>
          </a:bodyPr>
          <a:lstStyle/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К1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класс метода по принципу действия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en-US" sz="21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количество байт для кодирования одного пикселя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10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К3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наличие поддержки альфа-канала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К4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отсутствие</a:t>
            </a:r>
            <a:r>
              <a:rPr lang="ru-RU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отдельного канала для яркости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67866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0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 dirty="0"/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AE271427-7FBA-C80A-0089-075E384CB77B}"/>
              </a:ext>
            </a:extLst>
          </p:cNvPr>
          <p:cNvSpPr txBox="1"/>
          <p:nvPr/>
        </p:nvSpPr>
        <p:spPr>
          <a:xfrm>
            <a:off x="239108" y="496885"/>
            <a:ext cx="10211178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Метод сжатия изображений на основе алгоритма Хаффмана (часть 1)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17E9D0-6EDE-1BC4-8B01-7C85F8DDC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021" y="2240280"/>
            <a:ext cx="10002160" cy="43616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0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 dirty="0"/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AE271427-7FBA-C80A-0089-075E384CB77B}"/>
              </a:ext>
            </a:extLst>
          </p:cNvPr>
          <p:cNvSpPr txBox="1"/>
          <p:nvPr/>
        </p:nvSpPr>
        <p:spPr>
          <a:xfrm>
            <a:off x="239108" y="496885"/>
            <a:ext cx="10211178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Метод сжатия изображений на основе алгоритма Хаффмана (часть 2)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98B9B8C-13D5-872D-DE89-277F6E1E7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35" y="2546386"/>
            <a:ext cx="10094643" cy="384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561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E6EA602-B993-DADB-C7D6-5609655B8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62" y="1493520"/>
            <a:ext cx="10149365" cy="5761736"/>
          </a:xfrm>
          <a:prstGeom prst="rect">
            <a:avLst/>
          </a:prstGeom>
        </p:spPr>
      </p:pic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BDCD2BA2-F483-EDD3-BD4C-1581B445247B}"/>
              </a:ext>
            </a:extLst>
          </p:cNvPr>
          <p:cNvSpPr txBox="1"/>
          <p:nvPr/>
        </p:nvSpPr>
        <p:spPr>
          <a:xfrm>
            <a:off x="239108" y="496885"/>
            <a:ext cx="10309664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ru-RU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Первичное сжатие с использованием метода </a:t>
            </a:r>
            <a:r>
              <a:rPr lang="en-US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LZW</a:t>
            </a:r>
            <a:endParaRPr lang="ru-RU" sz="35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0886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BDCD2BA2-F483-EDD3-BD4C-1581B445247B}"/>
              </a:ext>
            </a:extLst>
          </p:cNvPr>
          <p:cNvSpPr txBox="1"/>
          <p:nvPr/>
        </p:nvSpPr>
        <p:spPr>
          <a:xfrm>
            <a:off x="239108" y="496885"/>
            <a:ext cx="10309664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ru-RU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Построение дерева Хаффмана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5AC3958-74CC-226B-EA71-DD62B415B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514" y="1274266"/>
            <a:ext cx="6623590" cy="604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20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BDCD2BA2-F483-EDD3-BD4C-1581B445247B}"/>
              </a:ext>
            </a:extLst>
          </p:cNvPr>
          <p:cNvSpPr txBox="1"/>
          <p:nvPr/>
        </p:nvSpPr>
        <p:spPr>
          <a:xfrm>
            <a:off x="239108" y="496885"/>
            <a:ext cx="10211178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ru-RU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Выполнение повторного сжатия изображения методом Хаффмана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0308A9-7EA2-74C1-0569-F30A50027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679" y="1824342"/>
            <a:ext cx="6937105" cy="541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55010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8544</TotalTime>
  <Words>634</Words>
  <Application>Microsoft Macintosh PowerPoint</Application>
  <PresentationFormat>Произвольный</PresentationFormat>
  <Paragraphs>157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0" baseType="lpstr">
      <vt:lpstr>Arial</vt:lpstr>
      <vt:lpstr>Times New Roman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Московский государственный технический университет имени Н.Э. Баумана (национальный исследовательский университет)</dc:title>
  <cp:lastModifiedBy>Kirill Kovalets</cp:lastModifiedBy>
  <cp:revision>74</cp:revision>
  <dcterms:modified xsi:type="dcterms:W3CDTF">2025-06-15T12:19:55Z</dcterms:modified>
</cp:coreProperties>
</file>